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DM Serif Text"/>
      <p:regular r:id="rId13"/>
      <p:italic r:id="rId14"/>
    </p:embeddedFont>
    <p:embeddedFont>
      <p:font typeface="Open Sans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DMSerifText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OpenSans-regular.fntdata"/><Relationship Id="rId14" Type="http://schemas.openxmlformats.org/officeDocument/2006/relationships/font" Target="fonts/DMSerifText-italic.fntdata"/><Relationship Id="rId17" Type="http://schemas.openxmlformats.org/officeDocument/2006/relationships/font" Target="fonts/OpenSans-italic.fntdata"/><Relationship Id="rId16" Type="http://schemas.openxmlformats.org/officeDocument/2006/relationships/font" Target="fonts/Ope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Open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75415dd8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75415dd8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54d802ff0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54d802ff0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f9619ce97_1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f9619ce97_1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5415dd81e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5415dd81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54d802ff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54d802ff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54f80c54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d54f80c54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f9619ce97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7f9619ce97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/Content">
  <p:cSld name="Title/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81000" y="1905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1045925" y="1157575"/>
            <a:ext cx="7119300" cy="2240700"/>
          </a:xfrm>
          <a:prstGeom prst="rect">
            <a:avLst/>
          </a:prstGeom>
          <a:noFill/>
          <a:ln cap="flat" cmpd="sng" w="19050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How to Use this Presentation: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60" name="Google Shape;60;p14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61" name="Google Shape;61;p14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4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14"/>
          <p:cNvSpPr txBox="1"/>
          <p:nvPr/>
        </p:nvSpPr>
        <p:spPr>
          <a:xfrm>
            <a:off x="2776525" y="1157725"/>
            <a:ext cx="5051700" cy="22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Double-check each slide carefully to be sure that all points are applicable to your plans.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Copy and paste the slides into your open enrollment presentation.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To increase your enrollment rate, we recommend that you present these slides after you discuss your medical, vision and dental plans.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If a slide has a video on it, simply click the video to open it in your browser.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315769" y="1551308"/>
            <a:ext cx="1245890" cy="1245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5"/>
          <p:cNvGrpSpPr/>
          <p:nvPr/>
        </p:nvGrpSpPr>
        <p:grpSpPr>
          <a:xfrm>
            <a:off x="3951989" y="4408803"/>
            <a:ext cx="1240011" cy="231376"/>
            <a:chOff x="794550" y="2290675"/>
            <a:chExt cx="6090425" cy="1136425"/>
          </a:xfrm>
        </p:grpSpPr>
        <p:sp>
          <p:nvSpPr>
            <p:cNvPr id="79" name="Google Shape;79;p15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15"/>
          <p:cNvSpPr txBox="1"/>
          <p:nvPr/>
        </p:nvSpPr>
        <p:spPr>
          <a:xfrm>
            <a:off x="1474725" y="1932125"/>
            <a:ext cx="6190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Tuition Reimbursement Account</a:t>
            </a:r>
            <a:endParaRPr sz="29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 b="4857" l="0" r="0" t="4857"/>
          <a:stretch/>
        </p:blipFill>
        <p:spPr>
          <a:xfrm>
            <a:off x="757225" y="634675"/>
            <a:ext cx="7629528" cy="358757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/>
          <p:nvPr/>
        </p:nvSpPr>
        <p:spPr>
          <a:xfrm>
            <a:off x="995088" y="889762"/>
            <a:ext cx="7153800" cy="3077400"/>
          </a:xfrm>
          <a:prstGeom prst="rect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16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97" name="Google Shape;97;p16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" name="Google Shape;107;p16"/>
          <p:cNvSpPr txBox="1"/>
          <p:nvPr/>
        </p:nvSpPr>
        <p:spPr>
          <a:xfrm>
            <a:off x="1280925" y="2087394"/>
            <a:ext cx="65877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What is a TRA?</a:t>
            </a:r>
            <a:endParaRPr sz="29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Tuition Reimbursement Account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14" name="Google Shape;114;p17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15" name="Google Shape;115;p17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7"/>
          <p:cNvSpPr txBox="1"/>
          <p:nvPr/>
        </p:nvSpPr>
        <p:spPr>
          <a:xfrm>
            <a:off x="927775" y="1556525"/>
            <a:ext cx="3875700" cy="21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 Tuition Reimbursement Account is a program offered by your employer that can help you pay for your degree, tuition, specialized training, and other costs associated with ongoing education. 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4749" y="1078087"/>
            <a:ext cx="3122876" cy="312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8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Tuition Reimbursement Account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33" name="Google Shape;133;p18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34" name="Google Shape;134;p18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8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8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8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8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8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" name="Google Shape;144;p18"/>
          <p:cNvGrpSpPr/>
          <p:nvPr/>
        </p:nvGrpSpPr>
        <p:grpSpPr>
          <a:xfrm>
            <a:off x="4693875" y="1345675"/>
            <a:ext cx="3712251" cy="2316947"/>
            <a:chOff x="496325" y="1116375"/>
            <a:chExt cx="3524400" cy="2807400"/>
          </a:xfrm>
        </p:grpSpPr>
        <p:sp>
          <p:nvSpPr>
            <p:cNvPr id="145" name="Google Shape;145;p18"/>
            <p:cNvSpPr/>
            <p:nvPr/>
          </p:nvSpPr>
          <p:spPr>
            <a:xfrm>
              <a:off x="496325" y="1116375"/>
              <a:ext cx="3524400" cy="2807400"/>
            </a:xfrm>
            <a:prstGeom prst="rect">
              <a:avLst/>
            </a:prstGeom>
            <a:solidFill>
              <a:srgbClr val="50C1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54864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8"/>
            <p:cNvSpPr txBox="1"/>
            <p:nvPr/>
          </p:nvSpPr>
          <p:spPr>
            <a:xfrm>
              <a:off x="677786" y="1936436"/>
              <a:ext cx="2932200" cy="188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2100" lvl="0" marL="4572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E4C9"/>
                </a:buClr>
                <a:buSzPts val="1000"/>
                <a:buFont typeface="Open Sans"/>
                <a:buAutoNum type="arabicPeriod"/>
              </a:pPr>
              <a:r>
                <a:rPr lang="en" sz="1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Pay for your classes or training as you normally do</a:t>
              </a:r>
              <a:endPara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292100" lvl="0" marL="4572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E4C9"/>
                </a:buClr>
                <a:buSzPts val="1000"/>
                <a:buFont typeface="Open Sans"/>
                <a:buAutoNum type="arabicPeriod"/>
              </a:pPr>
              <a:r>
                <a:rPr lang="en" sz="1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Submit documentation showing successful completion of the class, degree, or training program and get reimbursed if it is approved</a:t>
              </a:r>
              <a:endPara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" name="Google Shape;147;p18"/>
            <p:cNvSpPr txBox="1"/>
            <p:nvPr/>
          </p:nvSpPr>
          <p:spPr>
            <a:xfrm>
              <a:off x="775900" y="1348075"/>
              <a:ext cx="30519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DM Serif Text"/>
                  <a:ea typeface="DM Serif Text"/>
                  <a:cs typeface="DM Serif Text"/>
                  <a:sym typeface="DM Serif Text"/>
                </a:rPr>
                <a:t>How it Works:</a:t>
              </a:r>
              <a:endParaRPr sz="15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</p:txBody>
        </p:sp>
      </p:grpSp>
      <p:cxnSp>
        <p:nvCxnSpPr>
          <p:cNvPr id="148" name="Google Shape;148;p18"/>
          <p:cNvCxnSpPr/>
          <p:nvPr/>
        </p:nvCxnSpPr>
        <p:spPr>
          <a:xfrm rot="10800000">
            <a:off x="5110300" y="1931138"/>
            <a:ext cx="2790300" cy="0"/>
          </a:xfrm>
          <a:prstGeom prst="straightConnector1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49" name="Google Shape;149;p18"/>
          <p:cNvGrpSpPr/>
          <p:nvPr/>
        </p:nvGrpSpPr>
        <p:grpSpPr>
          <a:xfrm>
            <a:off x="699750" y="1345622"/>
            <a:ext cx="3524400" cy="2316947"/>
            <a:chOff x="496325" y="1116375"/>
            <a:chExt cx="3524400" cy="2807400"/>
          </a:xfrm>
        </p:grpSpPr>
        <p:sp>
          <p:nvSpPr>
            <p:cNvPr id="150" name="Google Shape;150;p18"/>
            <p:cNvSpPr/>
            <p:nvPr/>
          </p:nvSpPr>
          <p:spPr>
            <a:xfrm>
              <a:off x="496325" y="1116375"/>
              <a:ext cx="3524400" cy="2807400"/>
            </a:xfrm>
            <a:prstGeom prst="rect">
              <a:avLst/>
            </a:prstGeom>
            <a:solidFill>
              <a:srgbClr val="1A8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54864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8"/>
            <p:cNvSpPr txBox="1"/>
            <p:nvPr/>
          </p:nvSpPr>
          <p:spPr>
            <a:xfrm>
              <a:off x="775908" y="1940193"/>
              <a:ext cx="2944800" cy="13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Your employer will reimburse you up to $________ for:</a:t>
              </a:r>
              <a:endParaRPr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29210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DAAC"/>
                </a:buClr>
                <a:buSzPts val="1000"/>
                <a:buFont typeface="Open Sans"/>
                <a:buChar char="●"/>
              </a:pPr>
              <a:r>
                <a:rPr lang="en" sz="10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Tuition for college courses </a:t>
              </a:r>
              <a:endParaRPr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29210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DAAC"/>
                </a:buClr>
                <a:buSzPts val="1000"/>
                <a:buFont typeface="Open Sans"/>
                <a:buChar char="●"/>
              </a:pPr>
              <a:r>
                <a:rPr lang="en" sz="10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Specialized training that will enhance your skills for work</a:t>
              </a:r>
              <a:endParaRPr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2" name="Google Shape;152;p18"/>
            <p:cNvSpPr txBox="1"/>
            <p:nvPr/>
          </p:nvSpPr>
          <p:spPr>
            <a:xfrm>
              <a:off x="775907" y="1348075"/>
              <a:ext cx="3051900" cy="31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FFFFF"/>
                  </a:solidFill>
                  <a:latin typeface="DM Serif Text"/>
                  <a:ea typeface="DM Serif Text"/>
                  <a:cs typeface="DM Serif Text"/>
                  <a:sym typeface="DM Serif Text"/>
                </a:rPr>
                <a:t>Eligible Expenses</a:t>
              </a:r>
              <a:endParaRPr sz="1500">
                <a:solidFill>
                  <a:srgbClr val="FFFFFF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rgbClr val="FFFFFF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</p:txBody>
        </p:sp>
      </p:grpSp>
      <p:cxnSp>
        <p:nvCxnSpPr>
          <p:cNvPr id="153" name="Google Shape;153;p18"/>
          <p:cNvCxnSpPr/>
          <p:nvPr/>
        </p:nvCxnSpPr>
        <p:spPr>
          <a:xfrm rot="10800000">
            <a:off x="1066800" y="1936938"/>
            <a:ext cx="2790300" cy="0"/>
          </a:xfrm>
          <a:prstGeom prst="straightConnector1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/>
          <p:nvPr>
            <p:ph type="title"/>
          </p:nvPr>
        </p:nvSpPr>
        <p:spPr>
          <a:xfrm>
            <a:off x="381000" y="402625"/>
            <a:ext cx="82296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Ameriflex Support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" name="Google Shape;159;p19"/>
          <p:cNvSpPr/>
          <p:nvPr/>
        </p:nvSpPr>
        <p:spPr>
          <a:xfrm>
            <a:off x="4800652" y="1390433"/>
            <a:ext cx="3809966" cy="2895753"/>
          </a:xfrm>
          <a:custGeom>
            <a:rect b="b" l="l" r="r" t="t"/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0" name="Google Shape;160;p19"/>
          <p:cNvGrpSpPr/>
          <p:nvPr/>
        </p:nvGrpSpPr>
        <p:grpSpPr>
          <a:xfrm>
            <a:off x="2895456" y="1200153"/>
            <a:ext cx="1447652" cy="3085666"/>
            <a:chOff x="3352800" y="1196122"/>
            <a:chExt cx="1066725" cy="2249519"/>
          </a:xfrm>
        </p:grpSpPr>
        <p:sp>
          <p:nvSpPr>
            <p:cNvPr id="161" name="Google Shape;161;p19"/>
            <p:cNvSpPr/>
            <p:nvPr/>
          </p:nvSpPr>
          <p:spPr>
            <a:xfrm>
              <a:off x="3352800" y="1196122"/>
              <a:ext cx="1066725" cy="2249519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" name="Google Shape;162;p19"/>
            <p:cNvPicPr preferRelativeResize="0"/>
            <p:nvPr/>
          </p:nvPicPr>
          <p:blipFill rotWithShape="1">
            <a:blip r:embed="rId3">
              <a:alphaModFix/>
            </a:blip>
            <a:srcRect b="0" l="0" r="0" t="8450"/>
            <a:stretch/>
          </p:blipFill>
          <p:spPr>
            <a:xfrm>
              <a:off x="3424110" y="1407922"/>
              <a:ext cx="914400" cy="18125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" name="Google Shape;163;p19"/>
          <p:cNvGrpSpPr/>
          <p:nvPr/>
        </p:nvGrpSpPr>
        <p:grpSpPr>
          <a:xfrm>
            <a:off x="732864" y="1200113"/>
            <a:ext cx="1600200" cy="3085488"/>
            <a:chOff x="2286000" y="1390924"/>
            <a:chExt cx="1066800" cy="2247424"/>
          </a:xfrm>
        </p:grpSpPr>
        <p:pic>
          <p:nvPicPr>
            <p:cNvPr id="164" name="Google Shape;164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317376" y="1596137"/>
              <a:ext cx="1035424" cy="1841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Google Shape;165;p19"/>
            <p:cNvSpPr/>
            <p:nvPr/>
          </p:nvSpPr>
          <p:spPr>
            <a:xfrm>
              <a:off x="2286000" y="1390924"/>
              <a:ext cx="1066725" cy="2247424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" name="Google Shape;166;p19"/>
          <p:cNvSpPr txBox="1"/>
          <p:nvPr/>
        </p:nvSpPr>
        <p:spPr>
          <a:xfrm>
            <a:off x="609600" y="4352925"/>
            <a:ext cx="17526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Download the Mobile App</a:t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" name="Google Shape;167;p19"/>
          <p:cNvSpPr txBox="1"/>
          <p:nvPr/>
        </p:nvSpPr>
        <p:spPr>
          <a:xfrm>
            <a:off x="2771724" y="4352925"/>
            <a:ext cx="16002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Call Us at</a:t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888.868.3539</a:t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" name="Google Shape;168;p19"/>
          <p:cNvSpPr txBox="1"/>
          <p:nvPr/>
        </p:nvSpPr>
        <p:spPr>
          <a:xfrm>
            <a:off x="4800600" y="4276725"/>
            <a:ext cx="37338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2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Visit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2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www.myameriflex.com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" name="Google Shape;169;p19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19"/>
          <p:cNvPicPr preferRelativeResize="0"/>
          <p:nvPr/>
        </p:nvPicPr>
        <p:blipFill rotWithShape="1">
          <a:blip r:embed="rId5">
            <a:alphaModFix/>
          </a:blip>
          <a:srcRect b="9033" l="0" r="0" t="0"/>
          <a:stretch/>
        </p:blipFill>
        <p:spPr>
          <a:xfrm>
            <a:off x="4944000" y="1515625"/>
            <a:ext cx="3522526" cy="220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0"/>
          <p:cNvPicPr preferRelativeResize="0"/>
          <p:nvPr/>
        </p:nvPicPr>
        <p:blipFill rotWithShape="1">
          <a:blip r:embed="rId3">
            <a:alphaModFix/>
          </a:blip>
          <a:srcRect b="10162" l="514" r="583" t="20087"/>
          <a:stretch/>
        </p:blipFill>
        <p:spPr>
          <a:xfrm>
            <a:off x="757225" y="634675"/>
            <a:ext cx="7629527" cy="358757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0"/>
          <p:cNvSpPr/>
          <p:nvPr/>
        </p:nvSpPr>
        <p:spPr>
          <a:xfrm>
            <a:off x="995088" y="889762"/>
            <a:ext cx="7153800" cy="3077400"/>
          </a:xfrm>
          <a:prstGeom prst="rect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" name="Google Shape;177;p20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78" name="Google Shape;178;p20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0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0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8" name="Google Shape;188;p20"/>
          <p:cNvSpPr txBox="1"/>
          <p:nvPr/>
        </p:nvSpPr>
        <p:spPr>
          <a:xfrm>
            <a:off x="1280925" y="2087394"/>
            <a:ext cx="65877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Questions?</a:t>
            </a:r>
            <a:endParaRPr sz="3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